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98" r:id="rId2"/>
    <p:sldId id="397" r:id="rId3"/>
    <p:sldId id="297" r:id="rId4"/>
    <p:sldId id="318" r:id="rId5"/>
    <p:sldId id="403" r:id="rId6"/>
    <p:sldId id="404" r:id="rId7"/>
    <p:sldId id="341" r:id="rId8"/>
    <p:sldId id="321" r:id="rId9"/>
    <p:sldId id="399" r:id="rId10"/>
    <p:sldId id="299" r:id="rId11"/>
    <p:sldId id="304" r:id="rId12"/>
    <p:sldId id="256" r:id="rId13"/>
    <p:sldId id="308" r:id="rId14"/>
    <p:sldId id="295" r:id="rId15"/>
    <p:sldId id="325" r:id="rId16"/>
    <p:sldId id="306" r:id="rId17"/>
    <p:sldId id="258" r:id="rId18"/>
    <p:sldId id="396" r:id="rId19"/>
    <p:sldId id="287" r:id="rId20"/>
    <p:sldId id="386" r:id="rId21"/>
    <p:sldId id="387" r:id="rId22"/>
    <p:sldId id="405" r:id="rId23"/>
    <p:sldId id="346" r:id="rId24"/>
    <p:sldId id="348" r:id="rId25"/>
    <p:sldId id="347" r:id="rId26"/>
    <p:sldId id="283" r:id="rId27"/>
    <p:sldId id="360" r:id="rId28"/>
    <p:sldId id="361" r:id="rId29"/>
    <p:sldId id="400" r:id="rId30"/>
    <p:sldId id="349" r:id="rId31"/>
    <p:sldId id="358" r:id="rId32"/>
    <p:sldId id="262" r:id="rId33"/>
    <p:sldId id="350" r:id="rId34"/>
    <p:sldId id="351" r:id="rId35"/>
    <p:sldId id="401" r:id="rId36"/>
    <p:sldId id="352" r:id="rId37"/>
    <p:sldId id="285" r:id="rId38"/>
    <p:sldId id="353" r:id="rId39"/>
    <p:sldId id="260" r:id="rId40"/>
    <p:sldId id="367" r:id="rId41"/>
    <p:sldId id="373" r:id="rId42"/>
    <p:sldId id="263" r:id="rId43"/>
    <p:sldId id="377" r:id="rId44"/>
    <p:sldId id="279" r:id="rId45"/>
    <p:sldId id="370" r:id="rId46"/>
    <p:sldId id="277" r:id="rId47"/>
    <p:sldId id="393" r:id="rId48"/>
    <p:sldId id="394" r:id="rId49"/>
    <p:sldId id="380" r:id="rId50"/>
    <p:sldId id="395" r:id="rId51"/>
    <p:sldId id="335" r:id="rId52"/>
    <p:sldId id="406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70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3E514-22AE-4664-819E-4F74A4670C1C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93B19-98F7-46DB-9997-B96DF565F2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8291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1C60-8FA2-4D87-B7FD-E84D565A474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БЕЛГОРОДСКИЙ ГОСУДАРСТВЕННЫЙ АГРАРНЫЙ УНИВЕРСИТЕТ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 им. В. Я. Горина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2068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052736"/>
            <a:ext cx="6120680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Самое главное богатство </a:t>
            </a:r>
            <a:b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планеты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645333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2017 год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364088" cy="2204864"/>
          </a:xfrm>
        </p:spPr>
        <p:txBody>
          <a:bodyPr>
            <a:noAutofit/>
          </a:bodyPr>
          <a:lstStyle/>
          <a:p>
            <a:pPr algn="just"/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Штенгелов Р.С. Питьевая вода – драгоценное полезное ископаемое / Р.С. Штенгелов, Е.А. Филимонова, А.А. Маслов // Природа. – 2010. - №10. – С. 38-46.</a:t>
            </a:r>
            <a:endParaRPr lang="ru-RU" sz="2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492896"/>
            <a:ext cx="5364088" cy="4365104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Область научных интересов авторов связана с изучением взаимодействия поверхностных и подземных вод, оценкой запасов и ресурсов подземных вод, моделированием фильтрации подземных вод. В результате загрязненности поверхностных вод всё большее значение  в хозяйственно-питьевом водообеспечении населения приобретают подземные воды. 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304550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231356" cy="470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0147795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Вода – самая обильная из земных стихий. Покрывает она более 70% земной поверхности, и объем её равен примерно 1,4 миллиардов кубических километров. Наша планета – планета океанов. Три четверти поверхности её заняты морями и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океанами.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20888"/>
            <a:ext cx="4464496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17649144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4968552" cy="16288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 Б89 Брюхань Ф.Ф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</a:t>
            </a:r>
            <a:b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Науки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 Земле : учебное пособие /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Ф.Ф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Брюхань. - М. : Форум, 2011. - 192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с.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988840"/>
            <a:ext cx="4968552" cy="475252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 учебном пособии даётся изложение основ наук о Земле. Рассматриваются процессы и явления, происходящие в геосферах, и взаимодействие геосфер между собой. Особое внимание уделяется описанию атмосферы, гидросферы, литосферы, биосферы и ландшафтной оболочки. Последовательность изложения материала адаптированы к его использованию в задачах прикладной экологии.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rufanova_in\Desktop\Труфанова скан\1 - 0001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" r="33940" b="28069"/>
          <a:stretch/>
        </p:blipFill>
        <p:spPr bwMode="auto">
          <a:xfrm>
            <a:off x="5292080" y="188640"/>
            <a:ext cx="3672408" cy="640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4068872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Ресурсообеспеченность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24892"/>
            <a:ext cx="6192688" cy="21331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738665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</a:rPr>
              <a:t>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Запасы пресной воды на Земле распределены крайне неравномерно. В экваториальном поясе и в северной части умеренного пояса она имеется в достатке и даже в избытке. Здесь расположены самые многоводные страны, где на душу населения приходится более 25 тыс. м3 в год. В засушливом же поясе Земли, который охватывает около 1/3 территории суши, дефицит воды ощущается особенно остро. Здесь расположены самые маловодные страны, где на душу населения приходится менее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5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тыс.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м3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5306031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328592" cy="213285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Дёмин А. Роль водных ресурсов в обеспечении продовольственной безопасности / А. Дёмин // Экономика сельского хозяйства. – 2016. - №12. – С. 23-28.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348880"/>
            <a:ext cx="5328592" cy="450912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Водные ресурсы распределены по территории суши крайне неравномерно, отличаются широким диапазоном изменчивости по обеспеченности в расчёте на душу населения. Выявлено, что в 2014 г.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олее 2,5 млрд. человек в 46 странах жили в условиях водного дефицита. Россия – одна из немногих стран с достаточно высоким уровнем водообеспеченности, но имеет крайне неравномерное распределение водных ресурсов по округам.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 descr="C:\Users\trufanova_in\Desktop\Труфанова скан\1 - 0040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77" t="947" r="5419" b="2437"/>
          <a:stretch/>
        </p:blipFill>
        <p:spPr bwMode="auto">
          <a:xfrm>
            <a:off x="6114011" y="188640"/>
            <a:ext cx="2852060" cy="417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37" y="2276872"/>
            <a:ext cx="305462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09060530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ресурсы</a:t>
            </a:r>
            <a:endParaRPr lang="ru-RU" sz="4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8072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Пригодные для употребления пресные воды, заключенные в реках, озерах, ледниках, подземных горизонтах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235640" cy="28267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067944" cy="29523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92889242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Виды водных ресурсов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  <a:defRPr/>
            </a:pP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Поверхностные воды (океаны, озера, реки, моря, болота)</a:t>
            </a:r>
          </a:p>
          <a:p>
            <a:pPr marL="342900" indent="-342900" algn="ctr">
              <a:buFont typeface="Wingdings" panose="05000000000000000000" pitchFamily="2" charset="2"/>
              <a:buChar char="§"/>
              <a:defRPr/>
            </a:pP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Подземные воды.</a:t>
            </a:r>
          </a:p>
          <a:p>
            <a:pPr marL="342900" indent="-342900" algn="ctr">
              <a:buFont typeface="Wingdings" panose="05000000000000000000" pitchFamily="2" charset="2"/>
              <a:buChar char="§"/>
              <a:defRPr/>
            </a:pP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Искусственные водоемы (водохранилища, заводи, пруды).</a:t>
            </a:r>
          </a:p>
          <a:p>
            <a:pPr marL="342900" indent="-342900" algn="ctr">
              <a:buFont typeface="Wingdings" panose="05000000000000000000" pitchFamily="2" charset="2"/>
              <a:buChar char="§"/>
              <a:defRPr/>
            </a:pP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Ледники и снежники, вечные мерзлоты (замерзшая вода ледников Антарктиды, Арктики и Гренландии).</a:t>
            </a:r>
          </a:p>
          <a:p>
            <a:pPr marL="342900" indent="-342900" algn="ctr">
              <a:buFont typeface="Wingdings" panose="05000000000000000000" pitchFamily="2" charset="2"/>
              <a:buChar char="§"/>
              <a:defRPr/>
            </a:pP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Вода, содержащаяся в растениях и животных.</a:t>
            </a:r>
          </a:p>
          <a:p>
            <a:pPr marL="342900" indent="-342900" algn="ctr">
              <a:buFont typeface="Wingdings" panose="05000000000000000000" pitchFamily="2" charset="2"/>
              <a:buChar char="§"/>
              <a:defRPr/>
            </a:pP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Пары атмосферы.</a:t>
            </a:r>
          </a:p>
          <a:p>
            <a:pPr algn="ctr">
              <a:defRPr/>
            </a:pPr>
            <a:endParaRPr lang="ru-RU" sz="2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Последние </a:t>
            </a: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3 пункта относятся к потенциальным ресурсам, потому что человечество еще не научилось использовать </a:t>
            </a: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их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2570563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4896544" cy="18002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Д22 И20 Иванов В.А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</a:t>
            </a:r>
            <a:b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Основы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океанологии : учебное пособие /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В.А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Иванов,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К.В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Показеев,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А.А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Шрейдер. - СПб. : Лань, 2008. - 576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с.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276872"/>
            <a:ext cx="4824536" cy="4464496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Приведены сведения об основных понятиях гидросферы и её экологических проблемах, методах океанологических исследований. Описываются основные гидрофизические процессы в океане. Кратко изложена история изучения Мирового океана. Рассмотрены перспективы использования ресурсов Мирового океана.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rufanova_in\Desktop\Труфанова скан\1 - 0003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8" t="189" r="30851" b="27765"/>
          <a:stretch/>
        </p:blipFill>
        <p:spPr bwMode="auto">
          <a:xfrm>
            <a:off x="5148064" y="332656"/>
            <a:ext cx="3649668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6747254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Водные ресурсы 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Белгородской области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12776"/>
            <a:ext cx="91440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 Белгородской области берут 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начало многочисленные притоки речных систем Днепра и Дона. Общая длина речной сети - 5000 км. Три самых крупных реки - Оскол, Ворскла и Северский Донец - имеют протяженность свыше 100 км каждая</a:t>
            </a:r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</a:t>
            </a:r>
            <a:endParaRPr lang="ru-RU" sz="2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  <a:p>
            <a:pPr algn="ctr"/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 области, кроме двух крупных водохранилищ - Старооскольского на р. Оскол и Белгородского на р. Северский Донец, имеется более 1100 прудов и </a:t>
            </a:r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водохранилищ </a:t>
            </a:r>
            <a:endParaRPr lang="ru-RU" sz="2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8496944" cy="184482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14840918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148064" cy="234888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Жарикова В.Ю. Экологическая обстановка на водных объектах Тамбовской и Белгородской областей / В.Ю. Жарикова [и др.] // Рыбное хозяйство. – 2014. - №4. – С. 36-38.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636912"/>
            <a:ext cx="5148064" cy="422108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Для разработки биологических основ рациональной эксплуатации водоёмов, в 2013 г.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ыли проведены мониторинговые исследования на водных объектах Тамбовской и Белгородской областей. Результаты исследований показали, что обследованные реки и Старооскольское водохранилище достаточно чистые. Во всех водоёмах обнаружено повышенное содержание железа и ртути.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C:\Users\trufanova_in\Desktop\Труфанова скан\1 - 0032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81" b="3043"/>
          <a:stretch/>
        </p:blipFill>
        <p:spPr bwMode="auto">
          <a:xfrm>
            <a:off x="5652120" y="260648"/>
            <a:ext cx="3287695" cy="4596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456384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5913740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868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</a:rPr>
              <a:t>Всемирный день водных ресурсов  отмечается ежегодно  22 марта. Этот Всемирный день объявлен Генеральной Ассамблеей ООН в 1993 году. В резолюции Генеральной Ассамблеи предложено государствам проводить в этот день мероприятия, посвящённые сохранению и освоению  водных ресурсов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50040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Ворскла - красавица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 гордость Белгородского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края, берёт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своё начало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у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села Рождественское на стыке трёх районов: Прохоровского, Яковлевского и Ивнянского.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Длина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Ворсклы – 464 км, из них в Белгородской области – 115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км.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933056"/>
            <a:ext cx="50040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Тихая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Сосна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 - начало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своё речка берёт около Волоконовки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Длина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реки 160 км. Из них в пределах нашей области – больше половины.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У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Тихой Сосны два левых притока – Усердец и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Тростянка .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0"/>
            <a:ext cx="4288902" cy="3429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429000"/>
            <a:ext cx="4288902" cy="3429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09541622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51480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Псёл  - левый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приток Днепра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Своё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начало Псёл берёт в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Прохоровском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районе. Через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20 км Псёл переходит в Обоянский район Курской области . Среднее и нижнее течение реки – на Украине, там он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впадает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днепровское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водохранилище. Длина реки превышает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700 км. 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077072"/>
            <a:ext cx="50405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Северский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Донец - течёт по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землям Прохоровского, Яковлевского, Белгородского и Шебекинского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районов. Северский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Донец имеет длину больше 1000 км, из них в нашей области немногим более 100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км.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00985"/>
            <a:ext cx="4067944" cy="325701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88" y="0"/>
            <a:ext cx="4076112" cy="350100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57836602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Оскол - наибольшая из рек Белгородчины относится к бассейну Дона. 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Длина 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реки — 472 км, площадь её водосборного бассейна — 14 800 км². Исток реки расположен в Тимском районе Курской области. Ширина русла в основном колеблется от 10 до 40 метров, иногда достигая 300 метров.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0657"/>
            <a:ext cx="9144000" cy="445734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47499652"/>
      </p:ext>
    </p:extLst>
  </p:cSld>
  <p:clrMapOvr>
    <a:masterClrMapping/>
  </p:clrMapOvr>
  <p:transition advTm="10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Экологические проблемы </a:t>
            </a:r>
            <a:br>
              <a:rPr lang="ru-RU" sz="4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4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водных ресурсов</a:t>
            </a:r>
            <a:endParaRPr lang="ru-RU" sz="4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15719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25902225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«Человечеству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не угрожает недостаток воды. Ему грозит нечто худшее – недостаток чистой воды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»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Н.Н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Горский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78" y="3140968"/>
            <a:ext cx="4619722" cy="343221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612372" cy="336020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17586748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05264"/>
            <a:ext cx="9144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К 2050 году 30% населения Земли могут столкнуться с нехваткой питьевой воды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144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Чистая вода – глобальная проблема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человечества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056784" cy="439248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43213974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4896544" cy="115212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Карлов Г. Война за воду / Г. Карлов // Российская Федерация сегодня. – 2012. - №21. – С. 72-73.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00808"/>
            <a:ext cx="4824536" cy="51571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Сегодня от нехватки воды страдают около 700 миллионов человек в 43 странах мира, а к 2025 году эта проблема может затронуть более 3 миллиардов человек. Уже в 20-30-е годы нехватка воды может создать серьёзные проблемы для развития промышленных и городских центров России. Для этого, необходимо перейти на стабильную, независимо от климатических условий, систему водоснабжения с использованием современных технологий.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C:\Users\trufanova_in\Desktop\Труфанова скан\1 - 0028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" t="2008" r="6824" b="8808"/>
          <a:stretch/>
        </p:blipFill>
        <p:spPr bwMode="auto">
          <a:xfrm>
            <a:off x="5795646" y="260648"/>
            <a:ext cx="3071362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58770"/>
            <a:ext cx="334645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17835549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Сравнительно недавно вода считалась одним из бесплатных даров природы. Но в последнее время это отношение изменилось, тем более, что ресурсы пресной воды составляют 2,5% объема гидросферы, из которых большая часть - ледники Антарктиды, Гренландии, льды Арктики, горные ледники, практически недоступные для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использования.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708920"/>
            <a:ext cx="8343900" cy="41490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9748118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Главным источником удовлетворения потребностей человечества в пресной воде являются речные воды - 47 тыс. км3, из которого реально можно использовать лишь 1/2. Потребление пресной воды составляет около 5 тыс. км в год. К тому же главный потребитель ее – сельское хозяйство, где очень велик безвозвратный расход воды, особенно на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орошение.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8208912" cy="378904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27419346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040560" cy="2132856"/>
          </a:xfrm>
        </p:spPr>
        <p:txBody>
          <a:bodyPr>
            <a:noAutofit/>
          </a:bodyPr>
          <a:lstStyle/>
          <a:p>
            <a:pPr algn="just"/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Б1 Р27 </a:t>
            </a:r>
            <a:r>
              <a:rPr lang="ru-RU" sz="2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Рациональное использование </a:t>
            </a:r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природных </a:t>
            </a:r>
            <a:r>
              <a:rPr lang="ru-RU" sz="2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ресурсов и охрана природы : учебное пособие / под ред. В.М. Константинова. - М. : Академия, 2009. - 272 </a:t>
            </a:r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с. </a:t>
            </a:r>
            <a:endParaRPr lang="ru-RU" sz="2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420888"/>
            <a:ext cx="5112568" cy="43204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Рассмотрены взаимоотношения природы и общества, вопросы использования природных ресурсов и загрязнения окружающей среды, экологические основы рационального природопользования и охраны природы, проблемы экологической безопасности при осуществлении различных видов хозяйственной деятельности.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trufanova_in\Desktop\Труфанова скан\1 - 0012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8" t="341" r="28926" b="27765"/>
          <a:stretch/>
        </p:blipFill>
        <p:spPr bwMode="auto">
          <a:xfrm>
            <a:off x="5292080" y="260648"/>
            <a:ext cx="3619920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7669976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31440"/>
            <a:ext cx="5652120" cy="309634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РФ</a:t>
            </a:r>
            <a:r>
              <a:rPr lang="ru-RU" sz="2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Президент. О проведении в Российской Федерации Года экологии : указ Президента РФ от 5 января 2016 г. № 7 // Вестник образования России : сборник приказов и инструкций Министерства образования и науки. - 2016. - N 21 (ноябрь). - С. </a:t>
            </a:r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20.</a:t>
            </a:r>
            <a:endParaRPr lang="ru-RU" sz="2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708920"/>
            <a:ext cx="5618668" cy="41490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Правительству Российской Федерации:</a:t>
            </a:r>
          </a:p>
          <a:p>
            <a:pPr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     а) образовать организационный   комитет   по   подготовке   и проведению в РФ Года особо  охраняемых  природных территорий;</a:t>
            </a:r>
          </a:p>
          <a:p>
            <a:pPr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     б) обеспечить  разработку   и   утверждение   плана   основных мероприятий по подготовке и проведению в РФ Года особо охраняемых природных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территорий.</a:t>
            </a:r>
            <a:endParaRPr lang="ru-RU" sz="2400" b="1" dirty="0">
              <a:latin typeface="Lucida Console" pitchFamily="49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 descr="C:\Users\trufanova_in\Desktop\Труфанова скан\1 - 0042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3" t="796" r="36319" b="33075"/>
          <a:stretch/>
        </p:blipFill>
        <p:spPr bwMode="auto">
          <a:xfrm>
            <a:off x="6084168" y="232294"/>
            <a:ext cx="2896174" cy="4282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913"/>
          <a:stretch/>
        </p:blipFill>
        <p:spPr bwMode="auto">
          <a:xfrm>
            <a:off x="5724128" y="2204863"/>
            <a:ext cx="2985780" cy="450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05288503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Основные причины загрязнения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водных ресурсов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84995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Бытовые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сточные воды нередко содержат синтетические моющие средства, которые попадают в реки и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моря.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572000" cy="387228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37"/>
          <a:stretch/>
        </p:blipFill>
        <p:spPr bwMode="auto">
          <a:xfrm>
            <a:off x="1" y="2996952"/>
            <a:ext cx="4355976" cy="386104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6223692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Практически во всех хозяйственно освоенных районах наблюдается угнетенное состояние водных экосистем и снижение их биологической продуктивности. В значительной степени это связано с масштабным гидротехническим строительством и резким возрастанием объемов сточных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7488832" cy="4149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06801128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608512" cy="208823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Д31 К23 Карлович И.А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</a:t>
            </a:r>
            <a:b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Геоэкология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: учебник /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И.А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Карлович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- М. : Академический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Проект: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Альма-Матер, 2005. - 512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с. 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348880"/>
            <a:ext cx="4536504" cy="446449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Учебник охватывает вопросы теории и методологии исследований окружающей среды. Показана специфика каждого антропогенного источника техногенеза, роль природных условий и хозяйственной деятельности людей в загрязнении окружающей среды. Особое место отведено ресурсному фактору развития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техногенеза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trufanova_in\Desktop\Труфанова скан\1 - 0007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724" b="30951"/>
          <a:stretch/>
        </p:blipFill>
        <p:spPr bwMode="auto">
          <a:xfrm>
            <a:off x="4932040" y="260648"/>
            <a:ext cx="3960440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4068397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 Кислотные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дожди возникают в результате попадания в атмосферу отработанных газов, выпускаемых металлургическими предприятиями, тепловыми электростанциями, нефтеперерабатывающими заводами, а также другими промышленными предприятиями и автомобильным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транспортом.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3"/>
            <a:ext cx="4353020" cy="357301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" y="3284983"/>
            <a:ext cx="4352042" cy="357301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84655310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144997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Твердые </a:t>
            </a:r>
            <a:r>
              <a:rPr lang="ru-RU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бытовые </a:t>
            </a:r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отходы</a:t>
            </a:r>
            <a:r>
              <a:rPr lang="ru-RU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 </a:t>
            </a:r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- предметы </a:t>
            </a:r>
            <a:r>
              <a:rPr lang="ru-RU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или товары, потерявшие потребительские </a:t>
            </a:r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свойства. Скопление </a:t>
            </a:r>
            <a:r>
              <a:rPr lang="ru-RU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твёрдых отходов – одна из основных причин заиливания рек, </a:t>
            </a:r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затруднения </a:t>
            </a:r>
            <a:r>
              <a:rPr lang="ru-RU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судоходства и вызывает необходимость в проведении довольно дорогостоящих работ по углублению речного </a:t>
            </a:r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дна.</a:t>
            </a:r>
            <a:endParaRPr lang="ru-RU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9853"/>
            <a:ext cx="4211960" cy="419149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42" y="2659853"/>
            <a:ext cx="4211960" cy="419814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21606417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680520" cy="206084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Д22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И62 Инженерная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защита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поверхностных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 от промышленных стоков : учебное пособие. - М. : Высш. шк., 2003. - 344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с.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492896"/>
            <a:ext cx="4680520" cy="4365104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Излагаются основы курса «Инженерные методы защиты гидросферы от промышленных стоков». Материал книги обобщает и систематизирует современные практические и теоретические данные по технологии очистки промышленных стоков, а также по методам переработки образующихся осадков.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trufanova_in\Desktop\Труфанова скан\1 - 0006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394" b="30193"/>
          <a:stretch/>
        </p:blipFill>
        <p:spPr bwMode="auto">
          <a:xfrm>
            <a:off x="5220072" y="332656"/>
            <a:ext cx="3622610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4283572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Мировой океан ежегодно поступает около 13-14 миллионов тонн нефтепродуктов. Загрязнение вод нефтью происходит в результате естественных выходов ее на поверхность в районах залегания, при добыче, транспортировании, переработке и последующем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использовании.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572000" cy="378904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4499992" cy="378904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52613730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92080" cy="184482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Немировская И. А. Загрязнение морских акваторий при добыче нефти / И.А. Немировская // Природа. – 2014. - №3. – С. 22-27.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132856"/>
            <a:ext cx="5220072" cy="4725144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Вопреки распространённому мнению, аварийные разливы – не главный источник нефтяного загрязнения Мирового океана. Наибольшие потери углеводородов связаны с их морской транспортировкой из районов добычи. Суммарный вклад в загрязнение морской среды от транспортировки нефти танкерами и трубопроводами составляет в среднем около 20%.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C:\Users\trufanova_in\Desktop\Труфанова скан\1 - 0030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39" r="7035" b="4257"/>
          <a:stretch/>
        </p:blipFill>
        <p:spPr bwMode="auto">
          <a:xfrm>
            <a:off x="5724128" y="188640"/>
            <a:ext cx="3184048" cy="4320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3384376" cy="457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55512710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Тепловое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загрязнение воды вызывается тепловыми или атомными электростанциями. Приводит к массовому развитию сине-зеленых водорослей, или так называемому цветению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воды, уменьшению количества кислорода. 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Всё это  отрицательно влияет на флору и фауну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водоемов.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572000" cy="38610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427984" cy="386104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1718774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5364088" cy="122413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Б1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П81 Промышленная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экология :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учебное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пособие / под ред. В.В. Денисова. - М. :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МарТ; </a:t>
            </a: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Ростов н/Д : МарТ, 2007. - 720 </a:t>
            </a: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с. 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916832"/>
            <a:ext cx="5184576" cy="4941168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Большое внимание уделено мониторингу и методам прогнозирования проявления опасных экологических факторов; основным инженерно-техническим мерам предотвращения загрязнения среды обитания человека и нормализации её состояния, а также ликвидации последствий чрезвычайных ситуаций природного и техногенного характера, снижению ущерба от них.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trufanova_in\Desktop\Труфанова скан\1 - 0005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04" b="30167"/>
          <a:stretch/>
        </p:blipFill>
        <p:spPr bwMode="auto">
          <a:xfrm rot="16200000">
            <a:off x="3958563" y="1666171"/>
            <a:ext cx="6480719" cy="3525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823882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486003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Вы слыхали о воде?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Говорят, она везде!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 луже, в море, в океане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 в водопроводном кране.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Как сосулька, замерзает,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 лес туманом заползает.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На плите у нас кипит.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Паром чайника шипит,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Без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неё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нам не умыться,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Не наесться, не напиться!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Смею вам я доложить: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Без воды нам не прожить!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Н. Рыжова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95210"/>
            <a:ext cx="4050705" cy="306279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050705" cy="326098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07658997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чистоту озёр и рек</a:t>
            </a:r>
            <a:br>
              <a:rPr lang="ru-RU" sz="4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ответе только человек</a:t>
            </a:r>
            <a:endParaRPr lang="ru-RU" sz="4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01300"/>
            <a:ext cx="7488832" cy="494116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34324573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Охрана морей и океанов должна проводиться не только физически, проводя различные исследования по очищению воды и внедрения новых методов и способов очистки, но должна основываться и на законодательствах и правовых документах, определяющих обязанности людей охранять морскую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среду.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859"/>
          <a:stretch/>
        </p:blipFill>
        <p:spPr bwMode="auto">
          <a:xfrm>
            <a:off x="0" y="2996951"/>
            <a:ext cx="4427984" cy="386104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1"/>
            <a:ext cx="4572000" cy="386104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9324076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436096" cy="2232248"/>
          </a:xfrm>
        </p:spPr>
        <p:txBody>
          <a:bodyPr>
            <a:noAutofit/>
          </a:bodyPr>
          <a:lstStyle/>
          <a:p>
            <a:pPr algn="just"/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Х40 Б74 Боголюбов С.А</a:t>
            </a:r>
            <a:r>
              <a:rPr lang="ru-RU" sz="2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</a:t>
            </a:r>
            <a:br>
              <a:rPr lang="ru-RU" sz="2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Правовые </a:t>
            </a:r>
            <a:r>
              <a:rPr lang="ru-RU" sz="2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основы природопользования и охраны окружающей среды : учебник </a:t>
            </a:r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/ С.А</a:t>
            </a:r>
            <a:r>
              <a:rPr lang="ru-RU" sz="2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Боголюбов, </a:t>
            </a:r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Е.А</a:t>
            </a:r>
            <a:r>
              <a:rPr lang="ru-RU" sz="2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Позднякова. - М. : Юрайт, 2015. - 395 </a:t>
            </a:r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с.</a:t>
            </a:r>
            <a:endParaRPr lang="ru-RU" sz="2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636912"/>
            <a:ext cx="5436096" cy="4221088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 учебнике излагаются законодательные требования, приводятся сведения об организации земле-, недро-, лесо-, водопользования, охране животного мира и атмосферного воздуха. Рассматривается уровень реализации экологических прав и обязанностей физических, юридических лиц, государства и его должностных лиц.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trufanova_in\Desktop\Труфанова скан\1 - 0008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901" b="17755"/>
          <a:stretch/>
        </p:blipFill>
        <p:spPr bwMode="auto">
          <a:xfrm>
            <a:off x="5796136" y="476672"/>
            <a:ext cx="3196316" cy="5832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7370602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Ученые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заняты разработкой новых бессточных технологий, что практически полностью решит проблему защиты водоемов от загрязнения. Однако разработка и внедрение безотходных технологий потребует определенного времени, до реального перехода всех производственных процессов на безотходную технологию еще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далеко.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8325"/>
            <a:ext cx="8640960" cy="45496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93001249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328592" cy="2016224"/>
          </a:xfrm>
        </p:spPr>
        <p:txBody>
          <a:bodyPr>
            <a:noAutofit/>
          </a:bodyPr>
          <a:lstStyle/>
          <a:p>
            <a:pPr algn="just"/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Павлова С.А. Особенности естественной очистки сточных вод агропромышленного комплекса / С.А. Павлова, И.Е. Павлов // Ветеринарный врач. – 2016. - №6. – С. 31-35.</a:t>
            </a:r>
            <a:endParaRPr lang="ru-RU" sz="2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492896"/>
            <a:ext cx="5256584" cy="436510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Статья посвящена проблеме очистки сточных вод с территорий, используемых для с.-х. целей. Со сточными водами животноводческих комплексов, с мест выпаса скота в водные объекты поступают биогенные вещества. Они вызывают процессы эвтрофирования водоёмов. В этом плане особое внимание заслуживают технологии биологической очистки.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Users\trufanova_in\Desktop\Труфанова скан\1 - 0024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5" t="2616" r="19263" b="15481"/>
          <a:stretch/>
        </p:blipFill>
        <p:spPr bwMode="auto">
          <a:xfrm>
            <a:off x="5796136" y="260648"/>
            <a:ext cx="3118350" cy="4443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338422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1342044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Чтобы добиться необходимого качества воды строятся новые очистные сооружения, внедряется современное оборудование, применяются эффективные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реагенты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311592" cy="418004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79"/>
            <a:ext cx="4427984" cy="415651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69582074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364088" cy="2520280"/>
          </a:xfrm>
        </p:spPr>
        <p:txBody>
          <a:bodyPr>
            <a:noAutofit/>
          </a:bodyPr>
          <a:lstStyle/>
          <a:p>
            <a:pPr algn="just"/>
            <a:r>
              <a:rPr lang="ru-RU" sz="2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Буренин В. В. Новые гидравлические фильтры, устройства и установки для очистки сточных вод промышленных предприятий / В.В. Буренин // Безопасность жизнедеятельности. – 2016. - №4. – С. 26-31. </a:t>
            </a:r>
            <a:endParaRPr lang="ru-RU" sz="2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924944"/>
            <a:ext cx="5364088" cy="3933056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Рассмотрены новые, отличающиеся улучшенными характеристиками конструкции гидравлических фильтров, устройств и установок. Показаны основные тенденции развития конструкций гидравлических фильтров, устройств и установок для очистки и обезвреживания сточных вод.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trufanova_in\Desktop\Труфанова скан\1 - 0022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" t="1857" r="8556" b="2740"/>
          <a:stretch/>
        </p:blipFill>
        <p:spPr bwMode="auto">
          <a:xfrm>
            <a:off x="5652120" y="260648"/>
            <a:ext cx="3320249" cy="4879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292475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55080308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Реализация процесса планирования водопользования осуществляется через разработки государственных и региональных программ в области водоохранных и водохозяйственных мероприятий. Эти программы, в основном, направлены на достижение экологически безопасного и экономически необходимого уровня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водопользования.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6571063" cy="422108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01026393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7632848" cy="278092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052735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Основные задачи: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стимулирование производства инновационного отечественного оборудования; обеспечение чистой питьевой водой объектов социальной инфраструктуры; формирование информационной аналитической базы о состоянии сектора водоснабжения и водоотведения; создание новой модели поведения граждан и других потребителей воды, вовлечение их в процесс повышения эффективности использования воды и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ресурсосбережение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Государственная программа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«Чистая вода» </a:t>
            </a:r>
          </a:p>
        </p:txBody>
      </p:sp>
    </p:spTree>
    <p:extLst>
      <p:ext uri="{BB962C8B-B14F-4D97-AF65-F5344CB8AC3E}">
        <p14:creationId xmlns="" xmlns:p14="http://schemas.microsoft.com/office/powerpoint/2010/main" val="1980053129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Под мониторингом водных ресурсов понимается система непрерывного (текущего) и комплексного отслеживания состояния водных ресурсов, контроля и учета количественных и качественных характеристик во времени, взаимообусловленного воздействия и изменения потребительских свойств, а также система прогноза сохранения и развития в разных режимах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использования.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12976"/>
            <a:ext cx="6912768" cy="338437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96184287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</a:rPr>
              <a:t>Состояния воды</a:t>
            </a:r>
            <a:endParaRPr lang="ru-RU" sz="6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628800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itchFamily="18" charset="0"/>
              </a:rPr>
              <a:t>ПАР- ГАЗООБРАЗНОЕ</a:t>
            </a:r>
            <a:endParaRPr lang="ru-RU" sz="2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onsole" pitchFamily="49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15816" y="630932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itchFamily="18" charset="0"/>
              </a:rPr>
              <a:t>ЛЕД- ТВЕРДОЕ</a:t>
            </a:r>
            <a:endParaRPr lang="ru-RU" sz="2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onsole" pitchFamily="49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5976" y="1628800"/>
            <a:ext cx="505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itchFamily="18" charset="0"/>
              </a:rPr>
              <a:t>ВОДА-ЖИДКОЕ</a:t>
            </a:r>
            <a:endParaRPr lang="ru-RU" sz="2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onsole" pitchFamily="49" charset="0"/>
              <a:cs typeface="Times New Roman" pitchFamily="18" charset="0"/>
            </a:endParaRPr>
          </a:p>
        </p:txBody>
      </p:sp>
      <p:sp>
        <p:nvSpPr>
          <p:cNvPr id="19" name="Содержимое 18"/>
          <p:cNvSpPr>
            <a:spLocks noGrp="1"/>
          </p:cNvSpPr>
          <p:nvPr>
            <p:ph idx="1"/>
          </p:nvPr>
        </p:nvSpPr>
        <p:spPr>
          <a:xfrm>
            <a:off x="5292080" y="4365104"/>
            <a:ext cx="3394720" cy="176105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" name="Рисунок 19" descr="watervapor.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132856"/>
            <a:ext cx="3563888" cy="276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picturepicture_6502968833379_766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988840"/>
            <a:ext cx="350837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62162415_1280568609_ic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3501008"/>
            <a:ext cx="3888432" cy="277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43204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Все мы пассажиры одного корабля по имени Земля, значит, пересесть из него просто некуда. Если у человечества не найдется сил, средств и разума, чтобы поладить с природой, то на умершей, покрытой пылью, безжизненной Земле стоило бы, пожалуй, установить надгробный камень с такой скорбной надписью: </a:t>
            </a:r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«Каждый 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хотел лучшего для себя</a:t>
            </a:r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».</a:t>
            </a:r>
            <a:endParaRPr lang="ru-RU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А</a:t>
            </a:r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. Экзюпери</a:t>
            </a:r>
            <a:endParaRPr lang="ru-RU" sz="2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83765152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Берегите воду, она – самое ценное сокровище нашей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планеты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31326"/>
            <a:ext cx="7579332" cy="482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50606351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243" b="15693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208198"/>
      </p:ext>
    </p:extLst>
  </p:cSld>
  <p:clrMapOvr>
    <a:masterClrMapping/>
  </p:clrMapOvr>
  <p:transition advTm="10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</a:rPr>
              <a:t>Свойства воды</a:t>
            </a:r>
            <a:endParaRPr lang="ru-RU" sz="6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96752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itchFamily="18" charset="0"/>
              </a:rPr>
              <a:t> не имеет вкуса </a:t>
            </a:r>
          </a:p>
          <a:p>
            <a:pPr algn="ctr">
              <a:buFont typeface="Wingdings" pitchFamily="2" charset="2"/>
              <a:buChar char="§"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itchFamily="18" charset="0"/>
              </a:rPr>
              <a:t> не имеет цвета</a:t>
            </a:r>
          </a:p>
          <a:p>
            <a:pPr algn="ctr">
              <a:buFont typeface="Wingdings" pitchFamily="2" charset="2"/>
              <a:buChar char="§"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itchFamily="18" charset="0"/>
              </a:rPr>
              <a:t> не имеет запаха</a:t>
            </a:r>
          </a:p>
          <a:p>
            <a:pPr algn="ctr">
              <a:buFont typeface="Wingdings" pitchFamily="2" charset="2"/>
              <a:buChar char="§"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itchFamily="18" charset="0"/>
              </a:rPr>
              <a:t> вода - растворитель</a:t>
            </a:r>
          </a:p>
          <a:p>
            <a:pPr algn="ctr">
              <a:buFont typeface="Wingdings" pitchFamily="2" charset="2"/>
              <a:buChar char="§"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itchFamily="18" charset="0"/>
              </a:rPr>
              <a:t> окрашивается в любые цвета</a:t>
            </a:r>
          </a:p>
          <a:p>
            <a:pPr algn="ctr">
              <a:buFont typeface="Wingdings" pitchFamily="2" charset="2"/>
              <a:buChar char="§"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itchFamily="18" charset="0"/>
              </a:rPr>
              <a:t> изменяет форму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2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4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2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80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Среди природных ресурсов вода занимает особое место. Проблема чистой воды и охрана водных ресурсов становятся все более острыми по мере исторического развития общества, стремительно увеличивается влияние на природу, вызываемого научно-техническим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прогрессом.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2796"/>
            <a:ext cx="5400600" cy="468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44953201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Когда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учёные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пытаются найти жизнь на других планетах, они часто задают вопрос: «А есть ли там вода?» Как мы знаем, без воды жизнь существовать не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может.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192688" cy="48691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75353960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Вода является ценнейшим природным ресурсом. Она 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играет исключительную роль в процессах обмена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веществ, составляющих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основу жизни.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Огромное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значение вода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имеет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в промышленном и сельскохозяйственном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производстве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; общеизвестна необходимость её для бытовых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потребностей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человека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, всех растений и животных. Для многих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живых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существ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она служит средой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обитания.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624"/>
            <a:ext cx="9144000" cy="3384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8734541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3299</TotalTime>
  <Words>2379</Words>
  <Application>Microsoft Office PowerPoint</Application>
  <PresentationFormat>Экран (4:3)</PresentationFormat>
  <Paragraphs>124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Слайд 1</vt:lpstr>
      <vt:lpstr>Слайд 2</vt:lpstr>
      <vt:lpstr>                                      РФ. Президент. О проведении в Российской Федерации Года экологии : указ Президента РФ от 5 января 2016 г. № 7 // Вестник образования России : сборник приказов и инструкций Министерства образования и науки. - 2016. - N 21 (ноябрь). - С. 20.</vt:lpstr>
      <vt:lpstr>Слайд 4</vt:lpstr>
      <vt:lpstr>Состояния воды</vt:lpstr>
      <vt:lpstr>Слайд 6</vt:lpstr>
      <vt:lpstr>Слайд 7</vt:lpstr>
      <vt:lpstr>Слайд 8</vt:lpstr>
      <vt:lpstr>Слайд 9</vt:lpstr>
      <vt:lpstr>Штенгелов Р.С. Питьевая вода – драгоценное полезное ископаемое / Р.С. Штенгелов, Е.А. Филимонова, А.А. Маслов // Природа. – 2010. - №10. – С. 38-46.</vt:lpstr>
      <vt:lpstr>Слайд 11</vt:lpstr>
      <vt:lpstr>Д Б89 Брюхань Ф.Ф.  Науки о Земле : учебное пособие / Ф.Ф. Брюхань. - М. : Форум, 2011. - 192 с.</vt:lpstr>
      <vt:lpstr>Слайд 13</vt:lpstr>
      <vt:lpstr>Дёмин А. Роль водных ресурсов в обеспечении продовольственной безопасности / А. Дёмин // Экономика сельского хозяйства. – 2016. - №12. – С. 23-28.</vt:lpstr>
      <vt:lpstr>Водные ресурсы</vt:lpstr>
      <vt:lpstr>Слайд 16</vt:lpstr>
      <vt:lpstr>Д22 И20 Иванов В.А.  Основы океанологии : учебное пособие / В.А. Иванов, К.В. Показеев, А.А. Шрейдер. - СПб. : Лань, 2008. - 576 с.</vt:lpstr>
      <vt:lpstr>Водные ресурсы  Белгородской области</vt:lpstr>
      <vt:lpstr>Жарикова В.Ю. Экологическая обстановка на водных объектах Тамбовской и Белгородской областей / В.Ю. Жарикова [и др.] // Рыбное хозяйство. – 2014. - №4. – С. 36-38.</vt:lpstr>
      <vt:lpstr>Слайд 20</vt:lpstr>
      <vt:lpstr>Слайд 21</vt:lpstr>
      <vt:lpstr>Слайд 22</vt:lpstr>
      <vt:lpstr>Экологические проблемы  водных ресурсов</vt:lpstr>
      <vt:lpstr>Слайд 24</vt:lpstr>
      <vt:lpstr>Слайд 25</vt:lpstr>
      <vt:lpstr>Карлов Г. Война за воду / Г. Карлов // Российская Федерация сегодня. – 2012. - №21. – С. 72-73.</vt:lpstr>
      <vt:lpstr>Слайд 27</vt:lpstr>
      <vt:lpstr>Слайд 28</vt:lpstr>
      <vt:lpstr>Б1 Р27 Рациональное использование природных ресурсов и охрана природы : учебное пособие / под ред. В.М. Константинова. - М. : Академия, 2009. - 272 с. </vt:lpstr>
      <vt:lpstr>Слайд 30</vt:lpstr>
      <vt:lpstr>Слайд 31</vt:lpstr>
      <vt:lpstr>Д31 К23 Карлович И.А.  Геоэкология : учебник / И.А. Карлович. - М. : Академический Проект: Альма-Матер, 2005. - 512 с. </vt:lpstr>
      <vt:lpstr>Слайд 33</vt:lpstr>
      <vt:lpstr>Слайд 34</vt:lpstr>
      <vt:lpstr>Д22 И62 Инженерная защита  поверхностных вод от промышленных стоков : учебное пособие. - М. : Высш. шк., 2003. - 344 с.</vt:lpstr>
      <vt:lpstr>Слайд 36</vt:lpstr>
      <vt:lpstr>Немировская И. А. Загрязнение морских акваторий при добыче нефти / И.А. Немировская // Природа. – 2014. - №3. – С. 22-27.</vt:lpstr>
      <vt:lpstr>Слайд 38</vt:lpstr>
      <vt:lpstr>Б1 П81 Промышленная экология : учебное пособие / под ред. В.В. Денисова. - М. : МарТ; Ростов н/Д : МарТ, 2007. - 720 с. </vt:lpstr>
      <vt:lpstr>За чистоту озёр и рек в ответе только человек</vt:lpstr>
      <vt:lpstr>Слайд 41</vt:lpstr>
      <vt:lpstr>Х40 Б74 Боголюбов С.А.  Правовые основы природопользования и охраны окружающей среды : учебник / С.А. Боголюбов, Е.А. Позднякова. - М. : Юрайт, 2015. - 395 с.</vt:lpstr>
      <vt:lpstr>Слайд 43</vt:lpstr>
      <vt:lpstr>Павлова С.А. Особенности естественной очистки сточных вод агропромышленного комплекса / С.А. Павлова, И.Е. Павлов // Ветеринарный врач. – 2016. - №6. – С. 31-35.</vt:lpstr>
      <vt:lpstr>Слайд 45</vt:lpstr>
      <vt:lpstr>Буренин В. В. Новые гидравлические фильтры, устройства и установки для очистки сточных вод промышленных предприятий / В.В. Буренин // Безопасность жизнедеятельности. – 2016. - №4. – С. 26-31. 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Труфанова Ирина Николаевна</dc:creator>
  <cp:lastModifiedBy>krisanova_tn</cp:lastModifiedBy>
  <cp:revision>483</cp:revision>
  <dcterms:created xsi:type="dcterms:W3CDTF">2017-02-22T08:42:55Z</dcterms:created>
  <dcterms:modified xsi:type="dcterms:W3CDTF">2017-03-27T12:00:24Z</dcterms:modified>
</cp:coreProperties>
</file>